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Montserrat ExtraBold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6C9B59-9389-461C-8C01-596427FC80BC}">
  <a:tblStyle styleId="{826C9B59-9389-461C-8C01-596427FC80B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Extra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MontserratExtra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78d593e64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78d593e64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78d593e64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278d593e64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78d593e64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78d593e64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78d593e64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278d593e64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78d593e64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78d593e64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278d593e64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278d593e64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78d593e64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278d593e64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78d593e64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78d593e64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78d593e64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278d593e64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278d593e6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278d593e6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278d593e6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278d593e6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78d593e6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78d593e6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78d593e6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278d593e6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78d593e64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78d593e6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78d593e64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78d593e64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78d593e64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78d593e64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78d593e64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78d593e64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1625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hyperlink" Target="https://github.com/vanderschaarlab/synthcity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bit.ly/syndata0123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9" Type="http://schemas.openxmlformats.org/officeDocument/2006/relationships/image" Target="../media/image3.jpg"/><Relationship Id="rId5" Type="http://schemas.openxmlformats.org/officeDocument/2006/relationships/image" Target="../media/image20.png"/><Relationship Id="rId6" Type="http://schemas.openxmlformats.org/officeDocument/2006/relationships/image" Target="../media/image14.png"/><Relationship Id="rId7" Type="http://schemas.openxmlformats.org/officeDocument/2006/relationships/image" Target="../media/image6.jpg"/><Relationship Id="rId8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hyperlink" Target="https://github.com/synthetichealth/synthea/wiki/Basic-Setup-and-Runn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hyperlink" Target="https://github.com/DataResponsibly/DataSynthesizer" TargetMode="External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IDS Synthetic Data Generation Mini-hackathons</a:t>
            </a:r>
            <a:endParaRPr/>
          </a:p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2834125"/>
            <a:ext cx="85206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-- Tabular Data Generation --</a:t>
            </a:r>
            <a:endParaRPr/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577575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/>
              <a:t>Chang Sun</a:t>
            </a:r>
            <a:endParaRPr i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/>
              <a:t>23/01/2025</a:t>
            </a:r>
            <a:endParaRPr i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/>
        </p:nvSpPr>
        <p:spPr>
          <a:xfrm>
            <a:off x="311700" y="493950"/>
            <a:ext cx="85128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Neural Networks based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86050" y="1729325"/>
            <a:ext cx="4216200" cy="22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700"/>
              <a:t>Domain knowledge based</a:t>
            </a:r>
            <a:br>
              <a:rPr lang="en-GB" sz="1700"/>
            </a:b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Distribution based</a:t>
            </a:r>
            <a:br>
              <a:rPr lang="en-GB" sz="1700"/>
            </a:b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-GB" sz="1700"/>
              <a:t>Neural Networks (Deep learning)</a:t>
            </a:r>
            <a:endParaRPr b="1" sz="1700"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5081450" y="1234225"/>
            <a:ext cx="3837300" cy="14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/>
              <a:t>Generative Adversarial Network (GAN):</a:t>
            </a:r>
            <a:r>
              <a:rPr lang="en-GB" sz="1400"/>
              <a:t>  trains and leverages two opposing neural network models (a generator and a discriminator) in a competitive manner.</a:t>
            </a:r>
            <a:endParaRPr sz="1400"/>
          </a:p>
        </p:txBody>
      </p:sp>
      <p:grpSp>
        <p:nvGrpSpPr>
          <p:cNvPr id="143" name="Google Shape;143;p23"/>
          <p:cNvGrpSpPr/>
          <p:nvPr/>
        </p:nvGrpSpPr>
        <p:grpSpPr>
          <a:xfrm>
            <a:off x="499566" y="1184412"/>
            <a:ext cx="8241366" cy="3635091"/>
            <a:chOff x="1026200" y="1245750"/>
            <a:chExt cx="7857900" cy="3518625"/>
          </a:xfrm>
        </p:grpSpPr>
        <p:sp>
          <p:nvSpPr>
            <p:cNvPr id="144" name="Google Shape;144;p23"/>
            <p:cNvSpPr/>
            <p:nvPr/>
          </p:nvSpPr>
          <p:spPr>
            <a:xfrm>
              <a:off x="1026200" y="1251875"/>
              <a:ext cx="7857900" cy="3512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iagram&#10;&#10;Description automatically generated" id="145" name="Google Shape;145;p23"/>
            <p:cNvPicPr preferRelativeResize="0"/>
            <p:nvPr/>
          </p:nvPicPr>
          <p:blipFill rotWithShape="1">
            <a:blip r:embed="rId3">
              <a:alphaModFix/>
            </a:blip>
            <a:srcRect b="0" l="0" r="90062" t="0"/>
            <a:stretch/>
          </p:blipFill>
          <p:spPr>
            <a:xfrm>
              <a:off x="1026200" y="1251875"/>
              <a:ext cx="780975" cy="351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46" name="Google Shape;146;p23"/>
            <p:cNvPicPr preferRelativeResize="0"/>
            <p:nvPr/>
          </p:nvPicPr>
          <p:blipFill rotWithShape="1">
            <a:blip r:embed="rId3">
              <a:alphaModFix/>
            </a:blip>
            <a:srcRect b="0" l="65156" r="6993" t="0"/>
            <a:stretch/>
          </p:blipFill>
          <p:spPr>
            <a:xfrm>
              <a:off x="6146675" y="1251875"/>
              <a:ext cx="2188725" cy="3512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7" name="Google Shape;147;p23"/>
            <p:cNvCxnSpPr/>
            <p:nvPr/>
          </p:nvCxnSpPr>
          <p:spPr>
            <a:xfrm flipH="1" rot="10800000">
              <a:off x="1794550" y="2464400"/>
              <a:ext cx="4398000" cy="2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8" name="Google Shape;148;p23"/>
            <p:cNvCxnSpPr/>
            <p:nvPr/>
          </p:nvCxnSpPr>
          <p:spPr>
            <a:xfrm flipH="1" rot="10800000">
              <a:off x="1794550" y="4398525"/>
              <a:ext cx="4398000" cy="25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9" name="Google Shape;149;p23"/>
            <p:cNvSpPr/>
            <p:nvPr/>
          </p:nvSpPr>
          <p:spPr>
            <a:xfrm>
              <a:off x="7997900" y="2790625"/>
              <a:ext cx="780900" cy="1368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5642375" y="2726775"/>
              <a:ext cx="780900" cy="1319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7621925" y="2414475"/>
              <a:ext cx="780900" cy="37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Generative adversarial networks (GANs) for synthetic dataset generation  with binary classes | Data Science Campus" id="152" name="Google Shape;152;p23"/>
            <p:cNvPicPr preferRelativeResize="0"/>
            <p:nvPr/>
          </p:nvPicPr>
          <p:blipFill rotWithShape="1">
            <a:blip r:embed="rId4">
              <a:alphaModFix/>
            </a:blip>
            <a:srcRect b="0" l="49939" r="0" t="0"/>
            <a:stretch/>
          </p:blipFill>
          <p:spPr>
            <a:xfrm>
              <a:off x="3115700" y="2200062"/>
              <a:ext cx="2763000" cy="2552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enerative adversarial networks (GANs) for synthetic dataset generation  with binary classes | Data Science Campus" id="153" name="Google Shape;153;p23"/>
            <p:cNvPicPr preferRelativeResize="0"/>
            <p:nvPr/>
          </p:nvPicPr>
          <p:blipFill rotWithShape="1">
            <a:blip r:embed="rId4">
              <a:alphaModFix/>
            </a:blip>
            <a:srcRect b="0" l="0" r="50059" t="0"/>
            <a:stretch/>
          </p:blipFill>
          <p:spPr>
            <a:xfrm>
              <a:off x="3015125" y="1245750"/>
              <a:ext cx="2863574" cy="2652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/>
        </p:nvSpPr>
        <p:spPr>
          <a:xfrm>
            <a:off x="311700" y="493950"/>
            <a:ext cx="85128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Neural Networks based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86050" y="1729325"/>
            <a:ext cx="4216200" cy="22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700"/>
              <a:t>Domain knowledge based</a:t>
            </a:r>
            <a:br>
              <a:rPr lang="en-GB" sz="1700"/>
            </a:b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Distribution based</a:t>
            </a:r>
            <a:br>
              <a:rPr lang="en-GB" sz="1700"/>
            </a:b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-GB" sz="1700"/>
              <a:t>Neural Networks (Deep learning)</a:t>
            </a:r>
            <a:endParaRPr b="1" sz="1700"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5081450" y="1234225"/>
            <a:ext cx="3837300" cy="14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/>
              <a:t>Generative Adversarial Network (GAN):</a:t>
            </a:r>
            <a:r>
              <a:rPr lang="en-GB" sz="1400"/>
              <a:t>  trains and leverages two opposing neural network models (a generator and a discriminator) in a competitive manner.</a:t>
            </a:r>
            <a:endParaRPr sz="1400"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5148125" y="2996350"/>
            <a:ext cx="3837300" cy="14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Other common deep learning models: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-GB" sz="1400"/>
              <a:t>Variational Autoencoder (VAE)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 sz="1400"/>
              <a:t>Diffusion Models</a:t>
            </a:r>
            <a:endParaRPr b="1" sz="1400"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450" y="2658625"/>
            <a:ext cx="360630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/>
        </p:nvSpPr>
        <p:spPr>
          <a:xfrm>
            <a:off x="311700" y="493950"/>
            <a:ext cx="85128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Models for today: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86050" y="1729325"/>
            <a:ext cx="42162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DP-CGANS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CTGAN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TVAE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Gaussian Copula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700"/>
              <a:t>CopulaCGAN</a:t>
            </a:r>
            <a:endParaRPr sz="1700"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4777075" y="1672175"/>
            <a:ext cx="42162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Framework: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Synthetic Data Vault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Synthcity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/>
        </p:nvSpPr>
        <p:spPr>
          <a:xfrm>
            <a:off x="311700" y="493950"/>
            <a:ext cx="85128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Models: DP-CGANS (as an example)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75" name="Google Shape;175;p26"/>
          <p:cNvGrpSpPr/>
          <p:nvPr/>
        </p:nvGrpSpPr>
        <p:grpSpPr>
          <a:xfrm>
            <a:off x="311700" y="1446350"/>
            <a:ext cx="7828250" cy="3411400"/>
            <a:chOff x="1341325" y="1732100"/>
            <a:chExt cx="7828250" cy="3411400"/>
          </a:xfrm>
        </p:grpSpPr>
        <p:sp>
          <p:nvSpPr>
            <p:cNvPr id="176" name="Google Shape;176;p26"/>
            <p:cNvSpPr/>
            <p:nvPr/>
          </p:nvSpPr>
          <p:spPr>
            <a:xfrm>
              <a:off x="1341325" y="1732100"/>
              <a:ext cx="7802700" cy="341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iagram&#10;&#10;Description automatically generated" id="177" name="Google Shape;177;p26"/>
            <p:cNvPicPr preferRelativeResize="0"/>
            <p:nvPr/>
          </p:nvPicPr>
          <p:blipFill rotWithShape="1">
            <a:blip r:embed="rId3">
              <a:alphaModFix/>
            </a:blip>
            <a:srcRect b="0" l="702" r="34843" t="2884"/>
            <a:stretch/>
          </p:blipFill>
          <p:spPr>
            <a:xfrm>
              <a:off x="1341325" y="1732200"/>
              <a:ext cx="5065250" cy="341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78" name="Google Shape;178;p26"/>
            <p:cNvPicPr preferRelativeResize="0"/>
            <p:nvPr/>
          </p:nvPicPr>
          <p:blipFill rotWithShape="1">
            <a:blip r:embed="rId3">
              <a:alphaModFix/>
            </a:blip>
            <a:srcRect b="0" l="65154" r="-312" t="2884"/>
            <a:stretch/>
          </p:blipFill>
          <p:spPr>
            <a:xfrm>
              <a:off x="6406575" y="1732200"/>
              <a:ext cx="2763000" cy="3411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/>
        </p:nvSpPr>
        <p:spPr>
          <a:xfrm>
            <a:off x="311700" y="493950"/>
            <a:ext cx="85128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Additional: ONTO-CGAN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84" name="Google Shape;184;p27"/>
          <p:cNvGrpSpPr/>
          <p:nvPr/>
        </p:nvGrpSpPr>
        <p:grpSpPr>
          <a:xfrm>
            <a:off x="311700" y="1446350"/>
            <a:ext cx="7828250" cy="3411400"/>
            <a:chOff x="1341325" y="1732100"/>
            <a:chExt cx="7828250" cy="3411400"/>
          </a:xfrm>
        </p:grpSpPr>
        <p:sp>
          <p:nvSpPr>
            <p:cNvPr id="185" name="Google Shape;185;p27"/>
            <p:cNvSpPr/>
            <p:nvPr/>
          </p:nvSpPr>
          <p:spPr>
            <a:xfrm>
              <a:off x="1341325" y="1732100"/>
              <a:ext cx="7802700" cy="341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iagram&#10;&#10;Description automatically generated" id="186" name="Google Shape;186;p27"/>
            <p:cNvPicPr preferRelativeResize="0"/>
            <p:nvPr/>
          </p:nvPicPr>
          <p:blipFill rotWithShape="1">
            <a:blip r:embed="rId3">
              <a:alphaModFix/>
            </a:blip>
            <a:srcRect b="0" l="702" r="34843" t="2884"/>
            <a:stretch/>
          </p:blipFill>
          <p:spPr>
            <a:xfrm>
              <a:off x="1341325" y="1732200"/>
              <a:ext cx="5065250" cy="341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87" name="Google Shape;187;p27"/>
            <p:cNvPicPr preferRelativeResize="0"/>
            <p:nvPr/>
          </p:nvPicPr>
          <p:blipFill rotWithShape="1">
            <a:blip r:embed="rId3">
              <a:alphaModFix/>
            </a:blip>
            <a:srcRect b="0" l="65154" r="-312" t="2884"/>
            <a:stretch/>
          </p:blipFill>
          <p:spPr>
            <a:xfrm>
              <a:off x="6406575" y="1732200"/>
              <a:ext cx="2763000" cy="341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8" name="Google Shape;188;p27"/>
          <p:cNvPicPr preferRelativeResize="0"/>
          <p:nvPr/>
        </p:nvPicPr>
        <p:blipFill rotWithShape="1">
          <a:blip r:embed="rId4">
            <a:alphaModFix/>
          </a:blip>
          <a:srcRect b="0" l="0" r="60452" t="34946"/>
          <a:stretch/>
        </p:blipFill>
        <p:spPr>
          <a:xfrm>
            <a:off x="1847850" y="3230000"/>
            <a:ext cx="1733550" cy="10626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/>
        </p:nvSpPr>
        <p:spPr>
          <a:xfrm>
            <a:off x="311700" y="493950"/>
            <a:ext cx="85128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Framework: Synthcity</a:t>
            </a:r>
            <a:r>
              <a:rPr lang="en-GB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(as an example)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" y="1827150"/>
            <a:ext cx="800100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046" y="0"/>
            <a:ext cx="1233950" cy="13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476250" y="4681800"/>
            <a:ext cx="620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To Try: </a:t>
            </a:r>
            <a:r>
              <a:rPr lang="en-GB" sz="1800" u="sng">
                <a:solidFill>
                  <a:schemeClr val="hlink"/>
                </a:solidFill>
                <a:hlinkClick r:id="rId5"/>
              </a:rPr>
              <a:t>https://github.com/vanderschaarlab/synthcity</a:t>
            </a:r>
            <a:r>
              <a:rPr lang="en-GB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/>
        </p:nvSpPr>
        <p:spPr>
          <a:xfrm>
            <a:off x="311700" y="493950"/>
            <a:ext cx="85128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Models for today: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86050" y="1729325"/>
            <a:ext cx="42162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DP-CGANS</a:t>
            </a:r>
            <a:endParaRPr b="1"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/>
              <a:t>CTGAN</a:t>
            </a:r>
            <a:endParaRPr b="1"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/>
              <a:t>TVAE</a:t>
            </a:r>
            <a:endParaRPr b="1"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/>
              <a:t>Gaussian Copula</a:t>
            </a:r>
            <a:endParaRPr b="1"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/>
              <a:t>CopulaCGAN</a:t>
            </a:r>
            <a:endParaRPr b="1" sz="1700"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4777075" y="1672175"/>
            <a:ext cx="42162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Framework: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b="1" lang="en-GB" sz="1700"/>
              <a:t>Synthetic Data Vault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Synthcity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out with examples:</a:t>
            </a:r>
            <a:endParaRPr/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assignment in groups (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https://bit.ly/syndata0123</a:t>
            </a:r>
            <a:r>
              <a:rPr lang="en-GB"/>
              <a:t>) </a:t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454575" y="3581500"/>
            <a:ext cx="6517800" cy="5727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Use case 4*: </a:t>
            </a:r>
            <a:r>
              <a:rPr lang="en-GB"/>
              <a:t>Generative models for your own project</a:t>
            </a:r>
            <a:endParaRPr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454575" y="1152475"/>
            <a:ext cx="6517800" cy="5727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Use case 1: Find the best (most suitable) model</a:t>
            </a:r>
            <a:endParaRPr/>
          </a:p>
        </p:txBody>
      </p:sp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454575" y="1962150"/>
            <a:ext cx="6517800" cy="572700"/>
          </a:xfrm>
          <a:prstGeom prst="rect">
            <a:avLst/>
          </a:prstGeom>
          <a:solidFill>
            <a:srgbClr val="D9EAD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Use case 2: The Role of Hyperparameters</a:t>
            </a:r>
            <a:endParaRPr/>
          </a:p>
        </p:txBody>
      </p:sp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454575" y="2771825"/>
            <a:ext cx="6517800" cy="5727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Use case 3: Generative models on different datasets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311700" y="493950"/>
            <a:ext cx="5840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Synthetic data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357475" y="1212213"/>
            <a:ext cx="77937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Synthetic data is information that's artificially generated rather than produced by real-world events. Typically created using algorithms, synthetic data can be deployed to validate mathematical models and to train machine learning models.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462250" y="2571750"/>
            <a:ext cx="3000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Tabular (relational data)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Time-series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Audio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Video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Text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311700" y="493950"/>
            <a:ext cx="5840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Synthetic data </a:t>
            </a:r>
            <a:r>
              <a:rPr lang="en-GB" sz="24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at IDS</a:t>
            </a:r>
            <a:endParaRPr sz="24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357475" y="1212213"/>
            <a:ext cx="77937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Synthetic data is information that's artificially generated rather than produced by real-world events. Typically created using algorithms, synthetic data can be deployed to validate mathematical models and to train machine learning models.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462250" y="2571750"/>
            <a:ext cx="3000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Tabular (relational data)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Time-series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Audio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Video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Text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15265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file photo for Nam"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575" y="215265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file photo for Yaru"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2375" y="215265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file photo for Komal Gilani"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1718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5575" y="31718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file photo for Dong" id="79" name="Google Shape;7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41910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file photo for Michel" id="80" name="Google Shape;8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62375" y="31718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file photo for Mikolaj Najda" id="81" name="Google Shape;81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62375" y="41910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file photo for Maryam" id="82" name="Google Shape;82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95575" y="419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7967200" y="3385800"/>
            <a:ext cx="1186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2"/>
                </a:solidFill>
              </a:rPr>
              <a:t>… …</a:t>
            </a:r>
            <a:endParaRPr sz="2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311700" y="493950"/>
            <a:ext cx="85128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IDS Synthetic Data Generation Mini-hackathons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89" name="Google Shape;89;p17"/>
          <p:cNvGraphicFramePr/>
          <p:nvPr/>
        </p:nvGraphicFramePr>
        <p:xfrm>
          <a:off x="3028950" y="145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{826C9B59-9389-461C-8C01-596427FC80BC}</a:tableStyleId>
              </a:tblPr>
              <a:tblGrid>
                <a:gridCol w="1287100"/>
                <a:gridCol w="1184150"/>
                <a:gridCol w="3558075"/>
              </a:tblGrid>
              <a:tr h="28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Host</a:t>
                      </a:r>
                      <a:endParaRPr b="1"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Date</a:t>
                      </a:r>
                      <a:endParaRPr b="1"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Topics</a:t>
                      </a:r>
                      <a:endParaRPr b="1"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accent1"/>
                          </a:solidFill>
                        </a:rPr>
                        <a:t>Chang Sun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accent1"/>
                          </a:solidFill>
                        </a:rPr>
                        <a:t>23-Jan-2025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accent1"/>
                          </a:solidFill>
                        </a:rPr>
                        <a:t>Tabular data generations - DP-CGANS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3"/>
                          </a:solidFill>
                        </a:rPr>
                        <a:t>Mahmoud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27-Feb-2025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3"/>
                          </a:solidFill>
                        </a:rPr>
                        <a:t>Diffusion Models for time-series data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3"/>
                          </a:solidFill>
                        </a:rPr>
                        <a:t>Kaspar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27-Mar-2025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3"/>
                          </a:solidFill>
                        </a:rPr>
                        <a:t>Diffusion Models for chest x-rays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3"/>
                          </a:solidFill>
                        </a:rPr>
                        <a:t>Yaru, Komal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24-April-2025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3"/>
                          </a:solidFill>
                        </a:rPr>
                        <a:t>Drug-RAG claim generation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3"/>
                          </a:solidFill>
                        </a:rPr>
                        <a:t>Thales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22-May-2025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3"/>
                          </a:solidFill>
                        </a:rPr>
                        <a:t>Text generation and evaluation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3"/>
                          </a:solidFill>
                        </a:rPr>
                        <a:t>Adi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26-June-2025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3"/>
                          </a:solidFill>
                        </a:rPr>
                        <a:t>Multi-modal generation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200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34A853"/>
                          </a:solidFill>
                        </a:rPr>
                        <a:t>Summer break</a:t>
                      </a:r>
                      <a:endParaRPr b="1">
                        <a:solidFill>
                          <a:srgbClr val="34A85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9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Rishabh</a:t>
                      </a:r>
                      <a:endParaRPr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25-Sep-2025</a:t>
                      </a:r>
                      <a:endParaRPr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23-Oct-2025</a:t>
                      </a:r>
                      <a:endParaRPr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27-Nov-2025</a:t>
                      </a:r>
                      <a:endParaRPr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0" name="Google Shape;90;p17"/>
          <p:cNvSpPr txBox="1"/>
          <p:nvPr/>
        </p:nvSpPr>
        <p:spPr>
          <a:xfrm>
            <a:off x="90775" y="2085125"/>
            <a:ext cx="3047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2-h hands-on Hackathon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Once per month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learn from each other’s work and do hands-on practice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311700" y="493950"/>
            <a:ext cx="85128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For today, tabular data generation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214600" y="1551725"/>
            <a:ext cx="78648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to know different 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tabular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 generation models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Hands-on practice using different models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Group assignments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311700" y="493950"/>
            <a:ext cx="85128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Different generation models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86050" y="1729325"/>
            <a:ext cx="4216200" cy="22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700"/>
              <a:t>Domain knowledge based</a:t>
            </a:r>
            <a:br>
              <a:rPr lang="en-GB" sz="1700"/>
            </a:b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Distribution based</a:t>
            </a:r>
            <a:br>
              <a:rPr lang="en-GB" sz="1700"/>
            </a:b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Neural Networks (Deep learning)</a:t>
            </a:r>
            <a:endParaRPr sz="1700"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4704250" y="3291050"/>
            <a:ext cx="1587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Unsupervised learning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4602250" y="1430150"/>
            <a:ext cx="17910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Supervised learning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05" name="Google Shape;105;p19"/>
          <p:cNvCxnSpPr>
            <a:stCxn id="104" idx="2"/>
            <a:endCxn id="103" idx="0"/>
          </p:cNvCxnSpPr>
          <p:nvPr/>
        </p:nvCxnSpPr>
        <p:spPr>
          <a:xfrm>
            <a:off x="5497750" y="2286950"/>
            <a:ext cx="0" cy="100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311700" y="493950"/>
            <a:ext cx="85128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Domain knowledge based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86050" y="1729325"/>
            <a:ext cx="4216200" cy="22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-GB" sz="1700"/>
              <a:t>Domain knowledge based</a:t>
            </a:r>
            <a:br>
              <a:rPr lang="en-GB" sz="1700"/>
            </a:b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Distribution based</a:t>
            </a:r>
            <a:br>
              <a:rPr lang="en-GB" sz="1700"/>
            </a:b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Neural Networks (Deep learning)</a:t>
            </a:r>
            <a:endParaRPr sz="1700"/>
          </a:p>
        </p:txBody>
      </p:sp>
      <p:pic>
        <p:nvPicPr>
          <p:cNvPr descr="About | Synthea"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908" y="1121950"/>
            <a:ext cx="2047468" cy="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5438250" y="1798875"/>
            <a:ext cx="3837300" cy="22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publicly available health statistics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clinical practice guidelines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medical coding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terminology standards</a:t>
            </a:r>
            <a:endParaRPr sz="1400"/>
          </a:p>
        </p:txBody>
      </p:sp>
      <p:pic>
        <p:nvPicPr>
          <p:cNvPr descr="Synthea by the Standard Health Record Collaborative"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27250"/>
            <a:ext cx="8396275" cy="2816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/>
        </p:nvSpPr>
        <p:spPr>
          <a:xfrm>
            <a:off x="311700" y="493950"/>
            <a:ext cx="85128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Domain knowledge based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86050" y="1729325"/>
            <a:ext cx="4216200" cy="22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-GB" sz="1700"/>
              <a:t>Domain knowledge based</a:t>
            </a:r>
            <a:br>
              <a:rPr lang="en-GB" sz="1700"/>
            </a:b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Distribution based</a:t>
            </a:r>
            <a:br>
              <a:rPr lang="en-GB" sz="1700"/>
            </a:b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Neural Networks (Deep learning)</a:t>
            </a:r>
            <a:endParaRPr sz="1700"/>
          </a:p>
        </p:txBody>
      </p:sp>
      <p:pic>
        <p:nvPicPr>
          <p:cNvPr descr="About | Synthea"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008" y="1103250"/>
            <a:ext cx="2047468" cy="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5210175" y="1798875"/>
            <a:ext cx="4065300" cy="26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Each synthetic patient contains a </a:t>
            </a:r>
            <a:r>
              <a:rPr b="1" lang="en-GB" sz="1400"/>
              <a:t>complete medical history</a:t>
            </a:r>
            <a:r>
              <a:rPr lang="en-GB" sz="1400"/>
              <a:t>, including medications, allergies, medical encounters, and social determinants of health.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This data can be used </a:t>
            </a:r>
            <a:r>
              <a:rPr b="1" lang="en-GB" sz="1400"/>
              <a:t>without concern for legal or privacy restrictions</a:t>
            </a:r>
            <a:r>
              <a:rPr lang="en-GB" sz="1400"/>
              <a:t>.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 variety of </a:t>
            </a:r>
            <a:r>
              <a:rPr b="1" lang="en-GB" sz="1400"/>
              <a:t>data standards</a:t>
            </a:r>
            <a:r>
              <a:rPr lang="en-GB" sz="1400"/>
              <a:t>, including HL7 FHIR®, C-CDA and CSV.</a:t>
            </a:r>
            <a:endParaRPr sz="1400"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5325" y="0"/>
            <a:ext cx="828675" cy="151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311700" y="4681800"/>
            <a:ext cx="88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To try: </a:t>
            </a:r>
            <a:r>
              <a:rPr lang="en-GB" sz="1800" u="sng">
                <a:solidFill>
                  <a:schemeClr val="hlink"/>
                </a:solidFill>
                <a:hlinkClick r:id="rId5"/>
              </a:rPr>
              <a:t>https://github.com/synthetichealth/synthea/wiki/Basic-Setup-and-Running</a:t>
            </a:r>
            <a:r>
              <a:rPr lang="en-GB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/>
        </p:nvSpPr>
        <p:spPr>
          <a:xfrm>
            <a:off x="311700" y="493950"/>
            <a:ext cx="85128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Distribution based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86050" y="1729325"/>
            <a:ext cx="4216200" cy="22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700"/>
              <a:t>Domain knowledge based</a:t>
            </a:r>
            <a:br>
              <a:rPr lang="en-GB" sz="1700"/>
            </a:b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-GB" sz="1700"/>
              <a:t>Distribution based</a:t>
            </a:r>
            <a:br>
              <a:rPr lang="en-GB" sz="1700"/>
            </a:b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Neural Networks (Deep learning)</a:t>
            </a:r>
            <a:endParaRPr sz="1700"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4785850" y="1458000"/>
            <a:ext cx="4263300" cy="11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Independent Marginals: </a:t>
            </a:r>
            <a:r>
              <a:rPr lang="en-GB" sz="1500">
                <a:solidFill>
                  <a:schemeClr val="dk1"/>
                </a:solidFill>
              </a:rPr>
              <a:t>sampling from the empirical marginal distributions of each variable.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4785850" y="2560500"/>
            <a:ext cx="3837300" cy="11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+"/>
            </a:pPr>
            <a:r>
              <a:rPr lang="en-GB" sz="1500">
                <a:solidFill>
                  <a:schemeClr val="dk1"/>
                </a:solidFill>
              </a:rPr>
              <a:t>Computationally efficient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GB" sz="1500">
                <a:solidFill>
                  <a:schemeClr val="dk1"/>
                </a:solidFill>
              </a:rPr>
              <a:t>Unable to capture statistical dependencies across variables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27322" l="0" r="0" t="12163"/>
          <a:stretch/>
        </p:blipFill>
        <p:spPr>
          <a:xfrm>
            <a:off x="3840932" y="0"/>
            <a:ext cx="5303068" cy="14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311700" y="4681800"/>
            <a:ext cx="88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To try: </a:t>
            </a:r>
            <a:r>
              <a:rPr lang="en-GB" sz="1800" u="sng">
                <a:solidFill>
                  <a:schemeClr val="hlink"/>
                </a:solidFill>
                <a:hlinkClick r:id="rId4"/>
              </a:rPr>
              <a:t>https://github.com/DataResponsibly/DataSynthesizer</a:t>
            </a:r>
            <a:r>
              <a:rPr lang="en-GB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7975" y="3621675"/>
            <a:ext cx="2486026" cy="152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